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9"/>
  </p:notesMasterIdLst>
  <p:sldIdLst>
    <p:sldId id="258" r:id="rId2"/>
    <p:sldId id="259" r:id="rId3"/>
    <p:sldId id="260" r:id="rId4"/>
    <p:sldId id="266" r:id="rId5"/>
    <p:sldId id="261" r:id="rId6"/>
    <p:sldId id="262" r:id="rId7"/>
    <p:sldId id="265"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czan, Leslie LM [NC]" initials="MLL[" lastIdx="1" clrIdx="0">
    <p:extLst>
      <p:ext uri="{19B8F6BF-5375-455C-9EA6-DF929625EA0E}">
        <p15:presenceInfo xmlns:p15="http://schemas.microsoft.com/office/powerpoint/2012/main" userId="S-1-5-21-2836628367-1582996139-4062659285-944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B22F99-D5FE-4338-91C9-659481D00AD2}" v="40" dt="2019-12-04T01:52:15.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1" autoAdjust="0"/>
    <p:restoredTop sz="85696" autoAdjust="0"/>
  </p:normalViewPr>
  <p:slideViewPr>
    <p:cSldViewPr snapToGrid="0">
      <p:cViewPr varScale="1">
        <p:scale>
          <a:sx n="107" d="100"/>
          <a:sy n="107" d="100"/>
        </p:scale>
        <p:origin x="46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2-05T10:44:02.018" idx="1">
    <p:pos x="10" y="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12/18/2019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‹N°›</a:t>
            </a:fld>
            <a:endParaRPr lang="en-US"/>
          </a:p>
        </p:txBody>
      </p:sp>
    </p:spTree>
    <p:extLst>
      <p:ext uri="{BB962C8B-B14F-4D97-AF65-F5344CB8AC3E}">
        <p14:creationId xmlns:p14="http://schemas.microsoft.com/office/powerpoint/2010/main" val="1604412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1489003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2051499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3</a:t>
            </a:fld>
            <a:endParaRPr lang="en-US"/>
          </a:p>
        </p:txBody>
      </p:sp>
    </p:spTree>
    <p:extLst>
      <p:ext uri="{BB962C8B-B14F-4D97-AF65-F5344CB8AC3E}">
        <p14:creationId xmlns:p14="http://schemas.microsoft.com/office/powerpoint/2010/main" val="8800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746DE6-3336-457D-A091-FA20AC1C536E}" type="slidenum">
              <a:rPr lang="en-US" smtClean="0"/>
              <a:t>4</a:t>
            </a:fld>
            <a:endParaRPr lang="en-US"/>
          </a:p>
        </p:txBody>
      </p:sp>
    </p:spTree>
    <p:extLst>
      <p:ext uri="{BB962C8B-B14F-4D97-AF65-F5344CB8AC3E}">
        <p14:creationId xmlns:p14="http://schemas.microsoft.com/office/powerpoint/2010/main" val="3956051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talking about:</a:t>
            </a:r>
          </a:p>
          <a:p>
            <a:pPr marL="171450" indent="-171450">
              <a:buFont typeface="Arial" panose="020B0604020202020204" pitchFamily="34" charset="0"/>
              <a:buChar char="•"/>
            </a:pPr>
            <a:r>
              <a:rPr lang="en-US" dirty="0"/>
              <a:t>Provisions</a:t>
            </a:r>
          </a:p>
        </p:txBody>
      </p:sp>
      <p:sp>
        <p:nvSpPr>
          <p:cNvPr id="4" name="Slide Number Placeholder 3"/>
          <p:cNvSpPr>
            <a:spLocks noGrp="1"/>
          </p:cNvSpPr>
          <p:nvPr>
            <p:ph type="sldNum" sz="quarter" idx="10"/>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527125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0746DE6-3336-457D-A091-FA20AC1C536E}" type="slidenum">
              <a:rPr lang="en-US" smtClean="0"/>
              <a:t>7</a:t>
            </a:fld>
            <a:endParaRPr lang="en-US"/>
          </a:p>
        </p:txBody>
      </p:sp>
    </p:spTree>
    <p:extLst>
      <p:ext uri="{BB962C8B-B14F-4D97-AF65-F5344CB8AC3E}">
        <p14:creationId xmlns:p14="http://schemas.microsoft.com/office/powerpoint/2010/main" val="131854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12/18/2019</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‹N°›</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0051395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251404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86289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34882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05858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dirty="0"/>
              <a:t>12/18/2019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760718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12/18/2019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1227059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12/18/2019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686757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12/18/2019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315205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12/18/2019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143530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12/18/2019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206652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12/18/2019</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‹N°›</a:t>
            </a:fld>
            <a:endParaRPr lang="en-US" dirty="0"/>
          </a:p>
        </p:txBody>
      </p:sp>
    </p:spTree>
    <p:extLst>
      <p:ext uri="{BB962C8B-B14F-4D97-AF65-F5344CB8AC3E}">
        <p14:creationId xmlns:p14="http://schemas.microsoft.com/office/powerpoint/2010/main" val="42540208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744929" y="758952"/>
            <a:ext cx="3935262" cy="3679893"/>
          </a:xfrm>
        </p:spPr>
        <p:txBody>
          <a:bodyPr>
            <a:normAutofit/>
          </a:bodyPr>
          <a:lstStyle/>
          <a:p>
            <a:r>
              <a:rPr lang="en-US" sz="5000" dirty="0">
                <a:solidFill>
                  <a:srgbClr val="FF0000"/>
                </a:solidFill>
              </a:rPr>
              <a:t>Indigenous Action </a:t>
            </a:r>
            <a:br>
              <a:rPr lang="en-US" sz="5000" dirty="0">
                <a:solidFill>
                  <a:srgbClr val="FF0000"/>
                </a:solidFill>
              </a:rPr>
            </a:br>
            <a:r>
              <a:rPr lang="en-US" sz="5000" dirty="0">
                <a:solidFill>
                  <a:srgbClr val="FF0000"/>
                </a:solidFill>
              </a:rPr>
              <a:t>Circle </a:t>
            </a:r>
            <a:br>
              <a:rPr lang="en-US" sz="5000" dirty="0">
                <a:solidFill>
                  <a:srgbClr val="FF0000"/>
                </a:solidFill>
              </a:rPr>
            </a:br>
            <a:r>
              <a:rPr lang="en-US" sz="5000">
                <a:solidFill>
                  <a:srgbClr val="FF0000"/>
                </a:solidFill>
              </a:rPr>
              <a:t>Report 2020</a:t>
            </a:r>
            <a:endParaRPr lang="en-US" sz="5000" dirty="0">
              <a:solidFill>
                <a:srgbClr val="FF0000"/>
              </a:solidFill>
            </a:endParaRPr>
          </a:p>
        </p:txBody>
      </p:sp>
      <p:sp>
        <p:nvSpPr>
          <p:cNvPr id="3" name="Content Placeholder 2"/>
          <p:cNvSpPr>
            <a:spLocks noGrp="1"/>
          </p:cNvSpPr>
          <p:nvPr>
            <p:ph type="subTitle" idx="1"/>
          </p:nvPr>
        </p:nvSpPr>
        <p:spPr>
          <a:xfrm>
            <a:off x="6729688" y="4800600"/>
            <a:ext cx="3950503" cy="1691640"/>
          </a:xfrm>
        </p:spPr>
        <p:txBody>
          <a:bodyPr>
            <a:normAutofit/>
          </a:bodyPr>
          <a:lstStyle/>
          <a:p>
            <a:r>
              <a:rPr lang="en-US" dirty="0">
                <a:solidFill>
                  <a:schemeClr val="tx1">
                    <a:lumMod val="85000"/>
                  </a:schemeClr>
                </a:solidFill>
              </a:rPr>
              <a:t>Report on activities of the Chair</a:t>
            </a:r>
          </a:p>
          <a:p>
            <a:r>
              <a:rPr lang="en-US" dirty="0">
                <a:solidFill>
                  <a:schemeClr val="tx1">
                    <a:lumMod val="85000"/>
                  </a:schemeClr>
                </a:solidFill>
              </a:rPr>
              <a:t>Report on activities of the Circle</a:t>
            </a:r>
          </a:p>
        </p:txBody>
      </p:sp>
      <p:pic>
        <p:nvPicPr>
          <p:cNvPr id="5" name="Picture 4">
            <a:extLst>
              <a:ext uri="{FF2B5EF4-FFF2-40B4-BE49-F238E27FC236}">
                <a16:creationId xmlns:a16="http://schemas.microsoft.com/office/drawing/2014/main" id="{D16EBBCF-322C-448E-AC67-7BB7734796C0}"/>
              </a:ext>
            </a:extLst>
          </p:cNvPr>
          <p:cNvPicPr>
            <a:picLocks noChangeAspect="1"/>
          </p:cNvPicPr>
          <p:nvPr/>
        </p:nvPicPr>
        <p:blipFill rotWithShape="1">
          <a:blip r:embed="rId3">
            <a:alphaModFix amt="35000"/>
          </a:blip>
          <a:srcRect l="14620" r="12631" b="-2"/>
          <a:stretch/>
        </p:blipFill>
        <p:spPr>
          <a:xfrm>
            <a:off x="805688" y="113671"/>
            <a:ext cx="5041410" cy="6652888"/>
          </a:xfrm>
          <a:prstGeom prst="rect">
            <a:avLst/>
          </a:prstGeom>
        </p:spPr>
      </p:pic>
    </p:spTree>
    <p:extLst>
      <p:ext uri="{BB962C8B-B14F-4D97-AF65-F5344CB8AC3E}">
        <p14:creationId xmlns:p14="http://schemas.microsoft.com/office/powerpoint/2010/main" val="3210803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9683EB-D202-4B4D-B1BD-8BA6965FB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292840"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4485F1-DBAC-4C09-8AF5-91B2B38463BC}"/>
              </a:ext>
            </a:extLst>
          </p:cNvPr>
          <p:cNvPicPr>
            <a:picLocks noChangeAspect="1"/>
          </p:cNvPicPr>
          <p:nvPr/>
        </p:nvPicPr>
        <p:blipFill rotWithShape="1">
          <a:blip r:embed="rId3">
            <a:alphaModFix amt="35000"/>
          </a:blip>
          <a:srcRect t="24343" r="2" b="2"/>
          <a:stretch/>
        </p:blipFill>
        <p:spPr>
          <a:xfrm>
            <a:off x="20" y="10"/>
            <a:ext cx="6095980" cy="6857990"/>
          </a:xfrm>
          <a:prstGeom prst="rect">
            <a:avLst/>
          </a:prstGeom>
        </p:spPr>
      </p:pic>
      <p:pic>
        <p:nvPicPr>
          <p:cNvPr id="4" name="Picture 3">
            <a:extLst>
              <a:ext uri="{FF2B5EF4-FFF2-40B4-BE49-F238E27FC236}">
                <a16:creationId xmlns:a16="http://schemas.microsoft.com/office/drawing/2014/main" id="{D16EBBCF-322C-448E-AC67-7BB7734796C0}"/>
              </a:ext>
            </a:extLst>
          </p:cNvPr>
          <p:cNvPicPr>
            <a:picLocks noChangeAspect="1"/>
          </p:cNvPicPr>
          <p:nvPr/>
        </p:nvPicPr>
        <p:blipFill rotWithShape="1">
          <a:blip r:embed="rId4">
            <a:alphaModFix amt="35000"/>
          </a:blip>
          <a:srcRect l="14620" r="12631" b="-2"/>
          <a:stretch/>
        </p:blipFill>
        <p:spPr>
          <a:xfrm>
            <a:off x="6096000" y="-2"/>
            <a:ext cx="5196840" cy="6858002"/>
          </a:xfrm>
          <a:prstGeom prst="rect">
            <a:avLst/>
          </a:prstGeom>
        </p:spPr>
      </p:pic>
      <p:sp>
        <p:nvSpPr>
          <p:cNvPr id="2" name="Title 1"/>
          <p:cNvSpPr>
            <a:spLocks noGrp="1"/>
          </p:cNvSpPr>
          <p:nvPr>
            <p:ph type="title"/>
          </p:nvPr>
        </p:nvSpPr>
        <p:spPr>
          <a:xfrm>
            <a:off x="1261872" y="365760"/>
            <a:ext cx="9692640" cy="1325562"/>
          </a:xfrm>
        </p:spPr>
        <p:txBody>
          <a:bodyPr>
            <a:normAutofit/>
          </a:bodyPr>
          <a:lstStyle/>
          <a:p>
            <a:r>
              <a:rPr lang="en-US">
                <a:solidFill>
                  <a:schemeClr val="bg1"/>
                </a:solidFill>
              </a:rPr>
              <a:t>As Chair of IAC - events</a:t>
            </a:r>
          </a:p>
        </p:txBody>
      </p:sp>
      <p:sp>
        <p:nvSpPr>
          <p:cNvPr id="3" name="Content Placeholder 2"/>
          <p:cNvSpPr>
            <a:spLocks noGrp="1"/>
          </p:cNvSpPr>
          <p:nvPr>
            <p:ph type="body" idx="1"/>
          </p:nvPr>
        </p:nvSpPr>
        <p:spPr>
          <a:xfrm>
            <a:off x="1261872" y="1828800"/>
            <a:ext cx="8595360" cy="4351337"/>
          </a:xfrm>
        </p:spPr>
        <p:txBody>
          <a:bodyPr>
            <a:normAutofit/>
          </a:bodyPr>
          <a:lstStyle/>
          <a:p>
            <a:r>
              <a:rPr lang="en-US" dirty="0">
                <a:solidFill>
                  <a:schemeClr val="bg1"/>
                </a:solidFill>
              </a:rPr>
              <a:t>Paying respects to Indigenous veterans laying wreath at the Remembrance Day ceremonies</a:t>
            </a:r>
          </a:p>
          <a:p>
            <a:r>
              <a:rPr lang="en-US" dirty="0">
                <a:solidFill>
                  <a:schemeClr val="bg1"/>
                </a:solidFill>
              </a:rPr>
              <a:t>CEIU Human Rights and Race Relations conference</a:t>
            </a:r>
          </a:p>
          <a:p>
            <a:r>
              <a:rPr lang="en-US" dirty="0">
                <a:solidFill>
                  <a:schemeClr val="bg1"/>
                </a:solidFill>
              </a:rPr>
              <a:t>Ontario federation of Labour Convention as a member of the OFL Aboriginal Circle</a:t>
            </a:r>
          </a:p>
          <a:p>
            <a:r>
              <a:rPr lang="en-US" dirty="0">
                <a:solidFill>
                  <a:schemeClr val="bg1"/>
                </a:solidFill>
              </a:rPr>
              <a:t>Health and Safety conference in Montreal</a:t>
            </a:r>
          </a:p>
          <a:p>
            <a:r>
              <a:rPr lang="en-US" dirty="0">
                <a:solidFill>
                  <a:schemeClr val="bg1"/>
                </a:solidFill>
              </a:rPr>
              <a:t>Attending National Human Rights Committee of PSAC</a:t>
            </a:r>
          </a:p>
          <a:p>
            <a:r>
              <a:rPr lang="en-US" dirty="0">
                <a:solidFill>
                  <a:schemeClr val="bg1"/>
                </a:solidFill>
              </a:rPr>
              <a:t>Facilitating Indigenous Solidarity Course for PSAC NCR</a:t>
            </a:r>
          </a:p>
          <a:p>
            <a:r>
              <a:rPr lang="en-US" dirty="0">
                <a:solidFill>
                  <a:schemeClr val="bg1"/>
                </a:solidFill>
              </a:rPr>
              <a:t>Speaking at Human Rights Event PSAC NCR</a:t>
            </a:r>
          </a:p>
        </p:txBody>
      </p:sp>
    </p:spTree>
    <p:extLst>
      <p:ext uri="{BB962C8B-B14F-4D97-AF65-F5344CB8AC3E}">
        <p14:creationId xmlns:p14="http://schemas.microsoft.com/office/powerpoint/2010/main" val="3803035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39558715-67AA-43A1-94C0-3B58C8257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5"/>
            <a:ext cx="11292840" cy="68642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34656" y="365760"/>
            <a:ext cx="3419856" cy="1325562"/>
          </a:xfrm>
        </p:spPr>
        <p:txBody>
          <a:bodyPr>
            <a:normAutofit/>
          </a:bodyPr>
          <a:lstStyle/>
          <a:p>
            <a:r>
              <a:rPr lang="en-US" sz="2800" dirty="0"/>
              <a:t>IAC Working in Community &amp; partners</a:t>
            </a:r>
          </a:p>
        </p:txBody>
      </p:sp>
      <p:pic>
        <p:nvPicPr>
          <p:cNvPr id="8" name="Picture 7">
            <a:extLst>
              <a:ext uri="{FF2B5EF4-FFF2-40B4-BE49-F238E27FC236}">
                <a16:creationId xmlns:a16="http://schemas.microsoft.com/office/drawing/2014/main" id="{A6AC11EB-CAD1-4D2A-A3B5-3837FF123F9B}"/>
              </a:ext>
            </a:extLst>
          </p:cNvPr>
          <p:cNvPicPr>
            <a:picLocks noChangeAspect="1"/>
          </p:cNvPicPr>
          <p:nvPr/>
        </p:nvPicPr>
        <p:blipFill rotWithShape="1">
          <a:blip r:embed="rId3"/>
          <a:srcRect t="1253" r="-2" b="17175"/>
          <a:stretch/>
        </p:blipFill>
        <p:spPr>
          <a:xfrm>
            <a:off x="-16594" y="91433"/>
            <a:ext cx="7212921" cy="4162622"/>
          </a:xfrm>
          <a:prstGeom prst="rect">
            <a:avLst/>
          </a:prstGeom>
        </p:spPr>
      </p:pic>
      <p:sp>
        <p:nvSpPr>
          <p:cNvPr id="3" name="Content Placeholder 2"/>
          <p:cNvSpPr>
            <a:spLocks noGrp="1"/>
          </p:cNvSpPr>
          <p:nvPr>
            <p:ph idx="1"/>
          </p:nvPr>
        </p:nvSpPr>
        <p:spPr>
          <a:xfrm>
            <a:off x="7496702" y="1852246"/>
            <a:ext cx="3457810" cy="4476750"/>
          </a:xfrm>
        </p:spPr>
        <p:txBody>
          <a:bodyPr>
            <a:normAutofit/>
          </a:bodyPr>
          <a:lstStyle/>
          <a:p>
            <a:r>
              <a:rPr lang="en-US" sz="1400" dirty="0"/>
              <a:t>Hosting Indigenous Community radio show</a:t>
            </a:r>
          </a:p>
          <a:p>
            <a:r>
              <a:rPr lang="en-US" sz="1400" dirty="0"/>
              <a:t>Touring Indigenous Radio Station in Wemindji Quebec</a:t>
            </a:r>
          </a:p>
          <a:p>
            <a:r>
              <a:rPr lang="en-US" sz="1400" dirty="0"/>
              <a:t>Hosting Chair of Pride on CKCU radio show to highlight LGBT artists and events for pride week</a:t>
            </a:r>
          </a:p>
          <a:p>
            <a:r>
              <a:rPr lang="en-US" sz="1400" dirty="0"/>
              <a:t>Attending Cultural BBQ events for SOS Nicaragua to protest repression and violence</a:t>
            </a:r>
          </a:p>
          <a:p>
            <a:r>
              <a:rPr lang="en-US" sz="1400" dirty="0"/>
              <a:t>IAC Working with Spaceman to raffle guitar for Indigenous youth</a:t>
            </a:r>
          </a:p>
          <a:p>
            <a:r>
              <a:rPr lang="en-US" sz="1400" dirty="0"/>
              <a:t>Indian Horse Film Night at Gilmour with RVAC</a:t>
            </a:r>
          </a:p>
          <a:p>
            <a:pPr marL="0" indent="0">
              <a:buNone/>
            </a:pPr>
            <a:endParaRPr lang="en-US" sz="1100" dirty="0"/>
          </a:p>
        </p:txBody>
      </p:sp>
      <p:pic>
        <p:nvPicPr>
          <p:cNvPr id="4" name="Picture 3">
            <a:extLst>
              <a:ext uri="{FF2B5EF4-FFF2-40B4-BE49-F238E27FC236}">
                <a16:creationId xmlns:a16="http://schemas.microsoft.com/office/drawing/2014/main" id="{F73AA549-30AF-413C-A44A-B01E33602047}"/>
              </a:ext>
            </a:extLst>
          </p:cNvPr>
          <p:cNvPicPr>
            <a:picLocks noChangeAspect="1"/>
          </p:cNvPicPr>
          <p:nvPr/>
        </p:nvPicPr>
        <p:blipFill rotWithShape="1">
          <a:blip r:embed="rId4"/>
          <a:srcRect r="19666" b="4"/>
          <a:stretch/>
        </p:blipFill>
        <p:spPr>
          <a:xfrm>
            <a:off x="-8297" y="4254061"/>
            <a:ext cx="3560741" cy="2603939"/>
          </a:xfrm>
          <a:prstGeom prst="rect">
            <a:avLst/>
          </a:prstGeom>
        </p:spPr>
      </p:pic>
      <p:pic>
        <p:nvPicPr>
          <p:cNvPr id="7" name="Picture 6">
            <a:extLst>
              <a:ext uri="{FF2B5EF4-FFF2-40B4-BE49-F238E27FC236}">
                <a16:creationId xmlns:a16="http://schemas.microsoft.com/office/drawing/2014/main" id="{BFAA7CC2-DBD4-40EF-AD50-04B2F5E46D5B}"/>
              </a:ext>
            </a:extLst>
          </p:cNvPr>
          <p:cNvPicPr>
            <a:picLocks noChangeAspect="1"/>
          </p:cNvPicPr>
          <p:nvPr/>
        </p:nvPicPr>
        <p:blipFill rotWithShape="1">
          <a:blip r:embed="rId5"/>
          <a:srcRect r="5990" b="1"/>
          <a:stretch/>
        </p:blipFill>
        <p:spPr>
          <a:xfrm>
            <a:off x="3569038" y="4220765"/>
            <a:ext cx="3643883" cy="2603939"/>
          </a:xfrm>
          <a:prstGeom prst="rect">
            <a:avLst/>
          </a:prstGeom>
        </p:spPr>
      </p:pic>
      <p:sp>
        <p:nvSpPr>
          <p:cNvPr id="5" name="TextBox 4"/>
          <p:cNvSpPr txBox="1"/>
          <p:nvPr/>
        </p:nvSpPr>
        <p:spPr>
          <a:xfrm>
            <a:off x="2531444" y="3830855"/>
            <a:ext cx="184731" cy="369332"/>
          </a:xfrm>
          <a:prstGeom prst="rect">
            <a:avLst/>
          </a:prstGeom>
          <a:noFill/>
        </p:spPr>
        <p:txBody>
          <a:bodyPr wrap="none" rtlCol="0">
            <a:spAutoFit/>
          </a:bodyPr>
          <a:lstStyle/>
          <a:p>
            <a:endParaRPr lang="en-CA" dirty="0"/>
          </a:p>
        </p:txBody>
      </p:sp>
      <p:sp>
        <p:nvSpPr>
          <p:cNvPr id="6" name="TextBox 5"/>
          <p:cNvSpPr txBox="1"/>
          <p:nvPr/>
        </p:nvSpPr>
        <p:spPr>
          <a:xfrm>
            <a:off x="1309036" y="3936733"/>
            <a:ext cx="4581625" cy="307777"/>
          </a:xfrm>
          <a:prstGeom prst="rect">
            <a:avLst/>
          </a:prstGeom>
          <a:noFill/>
        </p:spPr>
        <p:txBody>
          <a:bodyPr wrap="square" rtlCol="0">
            <a:spAutoFit/>
          </a:bodyPr>
          <a:lstStyle/>
          <a:p>
            <a:r>
              <a:rPr lang="en-CA" sz="1400" dirty="0">
                <a:solidFill>
                  <a:schemeClr val="bg1"/>
                </a:solidFill>
              </a:rPr>
              <a:t>Nicaraguan community BBQ with PSAC members.</a:t>
            </a:r>
          </a:p>
        </p:txBody>
      </p:sp>
      <p:sp>
        <p:nvSpPr>
          <p:cNvPr id="9" name="TextBox 8"/>
          <p:cNvSpPr txBox="1"/>
          <p:nvPr/>
        </p:nvSpPr>
        <p:spPr>
          <a:xfrm>
            <a:off x="-16593" y="6547705"/>
            <a:ext cx="3743766" cy="276999"/>
          </a:xfrm>
          <a:prstGeom prst="rect">
            <a:avLst/>
          </a:prstGeom>
          <a:noFill/>
        </p:spPr>
        <p:txBody>
          <a:bodyPr wrap="square" rtlCol="0">
            <a:spAutoFit/>
          </a:bodyPr>
          <a:lstStyle/>
          <a:p>
            <a:r>
              <a:rPr lang="en-CA" sz="1200" dirty="0">
                <a:solidFill>
                  <a:schemeClr val="bg1"/>
                </a:solidFill>
              </a:rPr>
              <a:t>Wemindji radio station with Emmett </a:t>
            </a:r>
            <a:r>
              <a:rPr lang="en-CA" sz="1200" dirty="0" err="1">
                <a:solidFill>
                  <a:schemeClr val="bg1"/>
                </a:solidFill>
              </a:rPr>
              <a:t>Georgekish</a:t>
            </a:r>
            <a:endParaRPr lang="en-CA" sz="1200" dirty="0">
              <a:solidFill>
                <a:schemeClr val="bg1"/>
              </a:solidFill>
            </a:endParaRPr>
          </a:p>
        </p:txBody>
      </p:sp>
      <p:sp>
        <p:nvSpPr>
          <p:cNvPr id="10" name="TextBox 9"/>
          <p:cNvSpPr txBox="1"/>
          <p:nvPr/>
        </p:nvSpPr>
        <p:spPr>
          <a:xfrm>
            <a:off x="3727173" y="6547705"/>
            <a:ext cx="3469153" cy="276999"/>
          </a:xfrm>
          <a:prstGeom prst="rect">
            <a:avLst/>
          </a:prstGeom>
          <a:noFill/>
        </p:spPr>
        <p:txBody>
          <a:bodyPr wrap="square" rtlCol="0">
            <a:spAutoFit/>
          </a:bodyPr>
          <a:lstStyle/>
          <a:p>
            <a:r>
              <a:rPr lang="en-CA" sz="1200" dirty="0">
                <a:solidFill>
                  <a:schemeClr val="bg1"/>
                </a:solidFill>
              </a:rPr>
              <a:t>Live radio broadcast from Spaceman music</a:t>
            </a:r>
          </a:p>
        </p:txBody>
      </p:sp>
    </p:spTree>
    <p:extLst>
      <p:ext uri="{BB962C8B-B14F-4D97-AF65-F5344CB8AC3E}">
        <p14:creationId xmlns:p14="http://schemas.microsoft.com/office/powerpoint/2010/main" val="2715500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39558715-67AA-43A1-94C0-3B58C8257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15"/>
            <a:ext cx="11292840" cy="68642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34656" y="365760"/>
            <a:ext cx="3419856" cy="1325562"/>
          </a:xfrm>
        </p:spPr>
        <p:txBody>
          <a:bodyPr>
            <a:normAutofit/>
          </a:bodyPr>
          <a:lstStyle/>
          <a:p>
            <a:r>
              <a:rPr lang="en-US" sz="2800" dirty="0"/>
              <a:t>IAC Working in Community &amp; partners</a:t>
            </a:r>
          </a:p>
        </p:txBody>
      </p:sp>
      <p:sp>
        <p:nvSpPr>
          <p:cNvPr id="3" name="Content Placeholder 2"/>
          <p:cNvSpPr>
            <a:spLocks noGrp="1"/>
          </p:cNvSpPr>
          <p:nvPr>
            <p:ph idx="1"/>
          </p:nvPr>
        </p:nvSpPr>
        <p:spPr>
          <a:xfrm>
            <a:off x="7534655" y="1828800"/>
            <a:ext cx="3457810" cy="4476750"/>
          </a:xfrm>
        </p:spPr>
        <p:txBody>
          <a:bodyPr>
            <a:normAutofit lnSpcReduction="10000"/>
          </a:bodyPr>
          <a:lstStyle/>
          <a:p>
            <a:r>
              <a:rPr lang="en-US" sz="1600" dirty="0"/>
              <a:t>Hosting brunch at 510 Rideau homeless drop in shelter</a:t>
            </a:r>
          </a:p>
          <a:p>
            <a:r>
              <a:rPr lang="en-US" sz="1600" dirty="0"/>
              <a:t>Attending Climate Strike with other PSAC Members</a:t>
            </a:r>
          </a:p>
          <a:p>
            <a:r>
              <a:rPr lang="en-US" sz="1600" dirty="0"/>
              <a:t>Working with other Committees to organize the Human Rights night</a:t>
            </a:r>
          </a:p>
          <a:p>
            <a:r>
              <a:rPr lang="en-US" sz="1600" dirty="0"/>
              <a:t>IAC Working with local business Spaceman Music and community radio to raffle guitar</a:t>
            </a:r>
          </a:p>
          <a:p>
            <a:r>
              <a:rPr lang="en-US" sz="1600" dirty="0"/>
              <a:t>Sitting at information table at the NCR Union School</a:t>
            </a:r>
          </a:p>
          <a:p>
            <a:r>
              <a:rPr lang="en-US" sz="1600" dirty="0"/>
              <a:t>IAC member Carla door knocking during election in Orleans</a:t>
            </a:r>
          </a:p>
          <a:p>
            <a:endParaRPr lang="en-US" sz="1100" dirty="0"/>
          </a:p>
          <a:p>
            <a:pPr marL="0" indent="0">
              <a:buNone/>
            </a:pPr>
            <a:endParaRPr lang="en-US" sz="1100" dirty="0"/>
          </a:p>
        </p:txBody>
      </p:sp>
      <p:pic>
        <p:nvPicPr>
          <p:cNvPr id="5" name="Picture 4">
            <a:extLst>
              <a:ext uri="{FF2B5EF4-FFF2-40B4-BE49-F238E27FC236}">
                <a16:creationId xmlns:a16="http://schemas.microsoft.com/office/drawing/2014/main" id="{14B15C3A-579F-4BAA-BA09-F03A4C87C76B}"/>
              </a:ext>
            </a:extLst>
          </p:cNvPr>
          <p:cNvPicPr>
            <a:picLocks noChangeAspect="1"/>
          </p:cNvPicPr>
          <p:nvPr/>
        </p:nvPicPr>
        <p:blipFill>
          <a:blip r:embed="rId3"/>
          <a:stretch>
            <a:fillRect/>
          </a:stretch>
        </p:blipFill>
        <p:spPr>
          <a:xfrm>
            <a:off x="95862" y="4306243"/>
            <a:ext cx="3452159" cy="2408129"/>
          </a:xfrm>
          <a:prstGeom prst="rect">
            <a:avLst/>
          </a:prstGeom>
        </p:spPr>
      </p:pic>
      <p:pic>
        <p:nvPicPr>
          <p:cNvPr id="6" name="Picture 5">
            <a:extLst>
              <a:ext uri="{FF2B5EF4-FFF2-40B4-BE49-F238E27FC236}">
                <a16:creationId xmlns:a16="http://schemas.microsoft.com/office/drawing/2014/main" id="{121A34D8-A9FD-4923-BB6F-AC215F82FCDD}"/>
              </a:ext>
            </a:extLst>
          </p:cNvPr>
          <p:cNvPicPr>
            <a:picLocks noChangeAspect="1"/>
          </p:cNvPicPr>
          <p:nvPr/>
        </p:nvPicPr>
        <p:blipFill rotWithShape="1">
          <a:blip r:embed="rId4"/>
          <a:srcRect t="17276"/>
          <a:stretch/>
        </p:blipFill>
        <p:spPr>
          <a:xfrm>
            <a:off x="138292" y="154781"/>
            <a:ext cx="6630370" cy="4007834"/>
          </a:xfrm>
          <a:prstGeom prst="rect">
            <a:avLst/>
          </a:prstGeom>
        </p:spPr>
      </p:pic>
      <p:pic>
        <p:nvPicPr>
          <p:cNvPr id="9" name="Picture 8">
            <a:extLst>
              <a:ext uri="{FF2B5EF4-FFF2-40B4-BE49-F238E27FC236}">
                <a16:creationId xmlns:a16="http://schemas.microsoft.com/office/drawing/2014/main" id="{66225B33-6BC4-400F-9FFD-68EE5C4D5203}"/>
              </a:ext>
            </a:extLst>
          </p:cNvPr>
          <p:cNvPicPr>
            <a:picLocks noChangeAspect="1"/>
          </p:cNvPicPr>
          <p:nvPr/>
        </p:nvPicPr>
        <p:blipFill>
          <a:blip r:embed="rId5"/>
          <a:stretch>
            <a:fillRect/>
          </a:stretch>
        </p:blipFill>
        <p:spPr>
          <a:xfrm>
            <a:off x="3643883" y="4295090"/>
            <a:ext cx="3219372" cy="2451017"/>
          </a:xfrm>
          <a:prstGeom prst="rect">
            <a:avLst/>
          </a:prstGeom>
        </p:spPr>
      </p:pic>
      <p:pic>
        <p:nvPicPr>
          <p:cNvPr id="8" name="Picture 7">
            <a:extLst>
              <a:ext uri="{FF2B5EF4-FFF2-40B4-BE49-F238E27FC236}">
                <a16:creationId xmlns:a16="http://schemas.microsoft.com/office/drawing/2014/main" id="{3BB82094-E6EA-4FE9-A269-F04D48CFDB9F}"/>
              </a:ext>
            </a:extLst>
          </p:cNvPr>
          <p:cNvPicPr>
            <a:picLocks noChangeAspect="1"/>
          </p:cNvPicPr>
          <p:nvPr/>
        </p:nvPicPr>
        <p:blipFill>
          <a:blip r:embed="rId6"/>
          <a:stretch>
            <a:fillRect/>
          </a:stretch>
        </p:blipFill>
        <p:spPr>
          <a:xfrm>
            <a:off x="2201587" y="3187193"/>
            <a:ext cx="3217436" cy="1759963"/>
          </a:xfrm>
          <a:prstGeom prst="rect">
            <a:avLst/>
          </a:prstGeom>
        </p:spPr>
      </p:pic>
      <p:sp>
        <p:nvSpPr>
          <p:cNvPr id="7" name="TextBox 6"/>
          <p:cNvSpPr txBox="1"/>
          <p:nvPr/>
        </p:nvSpPr>
        <p:spPr>
          <a:xfrm>
            <a:off x="0" y="6305550"/>
            <a:ext cx="3438939" cy="369332"/>
          </a:xfrm>
          <a:prstGeom prst="rect">
            <a:avLst/>
          </a:prstGeom>
          <a:noFill/>
        </p:spPr>
        <p:txBody>
          <a:bodyPr wrap="square" rtlCol="0">
            <a:spAutoFit/>
          </a:bodyPr>
          <a:lstStyle/>
          <a:p>
            <a:r>
              <a:rPr lang="en-CA" dirty="0">
                <a:solidFill>
                  <a:schemeClr val="bg1"/>
                </a:solidFill>
              </a:rPr>
              <a:t>      </a:t>
            </a:r>
            <a:r>
              <a:rPr lang="en-CA" sz="1200" dirty="0">
                <a:solidFill>
                  <a:schemeClr val="bg1"/>
                </a:solidFill>
              </a:rPr>
              <a:t>Cooking for community drop in centre </a:t>
            </a:r>
          </a:p>
        </p:txBody>
      </p:sp>
      <p:sp>
        <p:nvSpPr>
          <p:cNvPr id="11" name="TextBox 10"/>
          <p:cNvSpPr txBox="1"/>
          <p:nvPr/>
        </p:nvSpPr>
        <p:spPr>
          <a:xfrm>
            <a:off x="3727578" y="6516100"/>
            <a:ext cx="2872005" cy="276999"/>
          </a:xfrm>
          <a:prstGeom prst="rect">
            <a:avLst/>
          </a:prstGeom>
          <a:noFill/>
        </p:spPr>
        <p:txBody>
          <a:bodyPr wrap="square" rtlCol="0">
            <a:spAutoFit/>
          </a:bodyPr>
          <a:lstStyle/>
          <a:p>
            <a:r>
              <a:rPr lang="en-CA" sz="1200" dirty="0">
                <a:solidFill>
                  <a:schemeClr val="bg1"/>
                </a:solidFill>
              </a:rPr>
              <a:t>Climate strike demonstration on Hill</a:t>
            </a:r>
          </a:p>
        </p:txBody>
      </p:sp>
      <p:sp>
        <p:nvSpPr>
          <p:cNvPr id="12" name="TextBox 11"/>
          <p:cNvSpPr txBox="1"/>
          <p:nvPr/>
        </p:nvSpPr>
        <p:spPr>
          <a:xfrm>
            <a:off x="2069433" y="4735629"/>
            <a:ext cx="3349590" cy="261610"/>
          </a:xfrm>
          <a:prstGeom prst="rect">
            <a:avLst/>
          </a:prstGeom>
          <a:noFill/>
        </p:spPr>
        <p:txBody>
          <a:bodyPr wrap="square" rtlCol="0">
            <a:spAutoFit/>
          </a:bodyPr>
          <a:lstStyle/>
          <a:p>
            <a:r>
              <a:rPr lang="en-CA" sz="1100" dirty="0">
                <a:solidFill>
                  <a:schemeClr val="bg1"/>
                </a:solidFill>
              </a:rPr>
              <a:t>  Carla and other PSAC members door-knocking</a:t>
            </a:r>
          </a:p>
        </p:txBody>
      </p:sp>
    </p:spTree>
    <p:extLst>
      <p:ext uri="{BB962C8B-B14F-4D97-AF65-F5344CB8AC3E}">
        <p14:creationId xmlns:p14="http://schemas.microsoft.com/office/powerpoint/2010/main" val="1253779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8" y="357352"/>
            <a:ext cx="3092718" cy="1418896"/>
          </a:xfrm>
          <a:noFill/>
        </p:spPr>
        <p:txBody>
          <a:bodyPr anchor="t">
            <a:normAutofit/>
          </a:bodyPr>
          <a:lstStyle/>
          <a:p>
            <a:r>
              <a:rPr lang="en-US" sz="2800" dirty="0">
                <a:solidFill>
                  <a:srgbClr val="FFFFFF"/>
                </a:solidFill>
              </a:rPr>
              <a:t>Purpose</a:t>
            </a:r>
          </a:p>
        </p:txBody>
      </p:sp>
      <p:sp useBgFill="1">
        <p:nvSpPr>
          <p:cNvPr id="13" name="Rectangle 12">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93021" y="357352"/>
            <a:ext cx="6633781" cy="6138041"/>
          </a:xfrm>
        </p:spPr>
        <p:txBody>
          <a:bodyPr>
            <a:normAutofit fontScale="92500" lnSpcReduction="10000"/>
          </a:bodyPr>
          <a:lstStyle/>
          <a:p>
            <a:r>
              <a:rPr lang="en-US" sz="2400" b="1" dirty="0"/>
              <a:t>Affiliation</a:t>
            </a:r>
            <a:r>
              <a:rPr lang="en-US" sz="2400" dirty="0"/>
              <a:t>:  The IAC is the Regional Indigenous Peoples’ Circle representing the National Capital Region (NCR) of the National Indigenous Peoples’ Circle (NIPC) and is a recognized committee of the National Capital Regional Council (NCRC) of the Public Service Alliance of Canada (PSAC). </a:t>
            </a:r>
          </a:p>
          <a:p>
            <a:r>
              <a:rPr lang="en-US" sz="2400" dirty="0"/>
              <a:t> </a:t>
            </a:r>
            <a:r>
              <a:rPr lang="en-US" sz="2400" b="1" dirty="0"/>
              <a:t>Mission:   </a:t>
            </a:r>
            <a:r>
              <a:rPr lang="en-US" sz="2400" dirty="0"/>
              <a:t>The IAC is committed to advancing and advocating on behalf of PSAC Indigenous members. The IAC will serve as an Indigenous Resource for PSAC Members and the PSAC Regional Office in the NCR</a:t>
            </a:r>
          </a:p>
          <a:p>
            <a:r>
              <a:rPr lang="en-US" sz="2400" b="1" dirty="0"/>
              <a:t>Objective</a:t>
            </a:r>
            <a:r>
              <a:rPr lang="en-US" sz="2400" dirty="0"/>
              <a:t>:   To provide the PSAC, PSAC National Capital Region Council (NCRC) and NCR Locals with advice and guidance on issues of importance to Indigenous members and the impact these issues have on Indigenous members. </a:t>
            </a:r>
            <a:endParaRPr sz="2400" dirty="0"/>
          </a:p>
        </p:txBody>
      </p:sp>
      <p:pic>
        <p:nvPicPr>
          <p:cNvPr id="4" name="Picture 3">
            <a:extLst>
              <a:ext uri="{FF2B5EF4-FFF2-40B4-BE49-F238E27FC236}">
                <a16:creationId xmlns:a16="http://schemas.microsoft.com/office/drawing/2014/main" id="{C088BE90-6C14-48DA-813A-68E3E4A2D98B}"/>
              </a:ext>
            </a:extLst>
          </p:cNvPr>
          <p:cNvPicPr>
            <a:picLocks noChangeAspect="1"/>
          </p:cNvPicPr>
          <p:nvPr/>
        </p:nvPicPr>
        <p:blipFill>
          <a:blip r:embed="rId2"/>
          <a:stretch>
            <a:fillRect/>
          </a:stretch>
        </p:blipFill>
        <p:spPr>
          <a:xfrm>
            <a:off x="866927" y="3137475"/>
            <a:ext cx="2466225" cy="3034725"/>
          </a:xfrm>
          <a:prstGeom prst="rect">
            <a:avLst/>
          </a:prstGeom>
        </p:spPr>
      </p:pic>
      <p:sp>
        <p:nvSpPr>
          <p:cNvPr id="5" name="Footer Placeholder 4">
            <a:extLst>
              <a:ext uri="{FF2B5EF4-FFF2-40B4-BE49-F238E27FC236}">
                <a16:creationId xmlns:a16="http://schemas.microsoft.com/office/drawing/2014/main" id="{7CF5FB4B-60C9-4CC3-AAC2-AEA90895187A}"/>
              </a:ext>
            </a:extLst>
          </p:cNvPr>
          <p:cNvSpPr>
            <a:spLocks noGrp="1"/>
          </p:cNvSpPr>
          <p:nvPr>
            <p:ph type="ftr" sz="quarter" idx="11"/>
          </p:nvPr>
        </p:nvSpPr>
        <p:spPr>
          <a:xfrm>
            <a:off x="856833" y="6172200"/>
            <a:ext cx="3169986" cy="428297"/>
          </a:xfrm>
        </p:spPr>
        <p:txBody>
          <a:bodyPr/>
          <a:lstStyle/>
          <a:p>
            <a:r>
              <a:rPr lang="en-US" dirty="0"/>
              <a:t>Meeting interesting people around town.</a:t>
            </a:r>
          </a:p>
        </p:txBody>
      </p:sp>
    </p:spTree>
    <p:extLst>
      <p:ext uri="{BB962C8B-B14F-4D97-AF65-F5344CB8AC3E}">
        <p14:creationId xmlns:p14="http://schemas.microsoft.com/office/powerpoint/2010/main" val="1164827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A4361313-4F7D-4D93-974A-B89BDF784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88773" y="365760"/>
            <a:ext cx="3794234" cy="1032110"/>
          </a:xfrm>
        </p:spPr>
        <p:txBody>
          <a:bodyPr>
            <a:normAutofit fontScale="90000"/>
          </a:bodyPr>
          <a:lstStyle/>
          <a:p>
            <a:r>
              <a:rPr lang="en-US" sz="4000" dirty="0"/>
              <a:t> What’s next for 2020</a:t>
            </a:r>
          </a:p>
        </p:txBody>
      </p:sp>
      <p:pic>
        <p:nvPicPr>
          <p:cNvPr id="4" name="Picture 3">
            <a:extLst>
              <a:ext uri="{FF2B5EF4-FFF2-40B4-BE49-F238E27FC236}">
                <a16:creationId xmlns:a16="http://schemas.microsoft.com/office/drawing/2014/main" id="{4FA8B01A-7DBA-485D-8C8B-F25612F72DFA}"/>
              </a:ext>
            </a:extLst>
          </p:cNvPr>
          <p:cNvPicPr>
            <a:picLocks noChangeAspect="1"/>
          </p:cNvPicPr>
          <p:nvPr/>
        </p:nvPicPr>
        <p:blipFill rotWithShape="1">
          <a:blip r:embed="rId3"/>
          <a:srcRect t="4043" b="17340"/>
          <a:stretch/>
        </p:blipFill>
        <p:spPr>
          <a:xfrm>
            <a:off x="-8295" y="-7"/>
            <a:ext cx="3560740" cy="4162622"/>
          </a:xfrm>
          <a:prstGeom prst="rect">
            <a:avLst/>
          </a:prstGeom>
        </p:spPr>
      </p:pic>
      <p:pic>
        <p:nvPicPr>
          <p:cNvPr id="7" name="Content Placeholder 6">
            <a:extLst>
              <a:ext uri="{FF2B5EF4-FFF2-40B4-BE49-F238E27FC236}">
                <a16:creationId xmlns:a16="http://schemas.microsoft.com/office/drawing/2014/main" id="{36EA9437-ECCF-4EFA-8C22-D7D5A3C8346D}"/>
              </a:ext>
            </a:extLst>
          </p:cNvPr>
          <p:cNvPicPr>
            <a:picLocks noChangeAspect="1"/>
          </p:cNvPicPr>
          <p:nvPr/>
        </p:nvPicPr>
        <p:blipFill rotWithShape="1">
          <a:blip r:embed="rId4"/>
          <a:srcRect l="13482" r="21293" b="1"/>
          <a:stretch/>
        </p:blipFill>
        <p:spPr>
          <a:xfrm>
            <a:off x="3643883" y="1"/>
            <a:ext cx="3560740" cy="4162617"/>
          </a:xfrm>
          <a:prstGeom prst="rect">
            <a:avLst/>
          </a:prstGeom>
        </p:spPr>
      </p:pic>
      <p:pic>
        <p:nvPicPr>
          <p:cNvPr id="8" name="Picture 7">
            <a:extLst>
              <a:ext uri="{FF2B5EF4-FFF2-40B4-BE49-F238E27FC236}">
                <a16:creationId xmlns:a16="http://schemas.microsoft.com/office/drawing/2014/main" id="{2B03A87D-5252-4FF7-A437-EDE5DF33430F}"/>
              </a:ext>
            </a:extLst>
          </p:cNvPr>
          <p:cNvPicPr>
            <a:picLocks noChangeAspect="1"/>
          </p:cNvPicPr>
          <p:nvPr/>
        </p:nvPicPr>
        <p:blipFill rotWithShape="1">
          <a:blip r:embed="rId5"/>
          <a:srcRect t="505" r="2" b="2"/>
          <a:stretch/>
        </p:blipFill>
        <p:spPr>
          <a:xfrm>
            <a:off x="-8297" y="4254061"/>
            <a:ext cx="3560741" cy="2603939"/>
          </a:xfrm>
          <a:prstGeom prst="rect">
            <a:avLst/>
          </a:prstGeom>
        </p:spPr>
      </p:pic>
      <p:pic>
        <p:nvPicPr>
          <p:cNvPr id="6" name="Content Placeholder 5" descr="A group of people in a boat on a body of water&#10;&#10;Description automatically generated">
            <a:extLst>
              <a:ext uri="{FF2B5EF4-FFF2-40B4-BE49-F238E27FC236}">
                <a16:creationId xmlns:a16="http://schemas.microsoft.com/office/drawing/2014/main" id="{1C8E98FF-7A6D-44CD-BA90-2EBC9129FF02}"/>
              </a:ext>
            </a:extLst>
          </p:cNvPr>
          <p:cNvPicPr>
            <a:picLocks noChangeAspect="1"/>
          </p:cNvPicPr>
          <p:nvPr/>
        </p:nvPicPr>
        <p:blipFill rotWithShape="1">
          <a:blip r:embed="rId6"/>
          <a:srcRect l="6296" r="16785" b="-1"/>
          <a:stretch/>
        </p:blipFill>
        <p:spPr>
          <a:xfrm>
            <a:off x="3643883" y="4254067"/>
            <a:ext cx="3560741" cy="2603939"/>
          </a:xfrm>
          <a:prstGeom prst="rect">
            <a:avLst/>
          </a:prstGeom>
        </p:spPr>
      </p:pic>
      <p:sp>
        <p:nvSpPr>
          <p:cNvPr id="24" name="Content Placeholder 23">
            <a:extLst>
              <a:ext uri="{FF2B5EF4-FFF2-40B4-BE49-F238E27FC236}">
                <a16:creationId xmlns:a16="http://schemas.microsoft.com/office/drawing/2014/main" id="{52E7B320-3A4B-4C87-999E-9587D73563C8}"/>
              </a:ext>
            </a:extLst>
          </p:cNvPr>
          <p:cNvSpPr>
            <a:spLocks noGrp="1"/>
          </p:cNvSpPr>
          <p:nvPr>
            <p:ph idx="1"/>
          </p:nvPr>
        </p:nvSpPr>
        <p:spPr>
          <a:xfrm>
            <a:off x="7534655" y="1397876"/>
            <a:ext cx="3457810" cy="4907673"/>
          </a:xfrm>
        </p:spPr>
        <p:txBody>
          <a:bodyPr>
            <a:normAutofit/>
          </a:bodyPr>
          <a:lstStyle/>
          <a:p>
            <a:endParaRPr lang="en-US" dirty="0"/>
          </a:p>
          <a:p>
            <a:r>
              <a:rPr lang="en-US" sz="2000" dirty="0"/>
              <a:t>Priorities for Coming Year</a:t>
            </a:r>
          </a:p>
          <a:p>
            <a:endParaRPr lang="en-US" sz="2000" dirty="0"/>
          </a:p>
          <a:p>
            <a:pPr marL="0" indent="0">
              <a:buNone/>
            </a:pPr>
            <a:endParaRPr lang="en-US" sz="2000" dirty="0"/>
          </a:p>
          <a:p>
            <a:r>
              <a:rPr lang="en-US" sz="2000" dirty="0"/>
              <a:t>Insert input from Circle below:</a:t>
            </a:r>
          </a:p>
          <a:p>
            <a:endParaRPr lang="en-US" dirty="0"/>
          </a:p>
        </p:txBody>
      </p:sp>
      <p:sp>
        <p:nvSpPr>
          <p:cNvPr id="3" name="TextBox 2"/>
          <p:cNvSpPr txBox="1"/>
          <p:nvPr/>
        </p:nvSpPr>
        <p:spPr>
          <a:xfrm>
            <a:off x="3606459" y="6408836"/>
            <a:ext cx="3635588" cy="261610"/>
          </a:xfrm>
          <a:prstGeom prst="rect">
            <a:avLst/>
          </a:prstGeom>
          <a:noFill/>
        </p:spPr>
        <p:txBody>
          <a:bodyPr wrap="square" rtlCol="0">
            <a:spAutoFit/>
          </a:bodyPr>
          <a:lstStyle/>
          <a:p>
            <a:r>
              <a:rPr lang="en-CA" sz="1100" dirty="0">
                <a:solidFill>
                  <a:schemeClr val="bg1"/>
                </a:solidFill>
              </a:rPr>
              <a:t>Youth canoe expedition arrival Wemindji James Bay</a:t>
            </a:r>
          </a:p>
        </p:txBody>
      </p:sp>
    </p:spTree>
    <p:extLst>
      <p:ext uri="{BB962C8B-B14F-4D97-AF65-F5344CB8AC3E}">
        <p14:creationId xmlns:p14="http://schemas.microsoft.com/office/powerpoint/2010/main" val="1574510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801627-6861-4EA9-BE98-E0CE33A894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3466" cy="6858000"/>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C1483F-490E-4C8A-8765-1F8AF0C67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0"/>
            <a:ext cx="3736189" cy="6858000"/>
          </a:xfrm>
          <a:prstGeom prst="rect">
            <a:avLst/>
          </a:prstGeom>
          <a:solidFill>
            <a:srgbClr val="2929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8" y="643466"/>
            <a:ext cx="3092718" cy="5528734"/>
          </a:xfrm>
          <a:noFill/>
        </p:spPr>
        <p:txBody>
          <a:bodyPr anchor="t">
            <a:normAutofit/>
          </a:bodyPr>
          <a:lstStyle/>
          <a:p>
            <a:r>
              <a:rPr lang="en-US" sz="2800" dirty="0">
                <a:solidFill>
                  <a:srgbClr val="FFFFFF"/>
                </a:solidFill>
              </a:rPr>
              <a:t>Plan for 2020 </a:t>
            </a:r>
            <a:br>
              <a:rPr lang="en-US" sz="2800" dirty="0">
                <a:solidFill>
                  <a:srgbClr val="FFFFFF"/>
                </a:solidFill>
              </a:rPr>
            </a:br>
            <a:br>
              <a:rPr lang="en-US" sz="2800" dirty="0">
                <a:solidFill>
                  <a:srgbClr val="FFFFFF"/>
                </a:solidFill>
              </a:rPr>
            </a:br>
            <a:r>
              <a:rPr lang="en-US" sz="2800" dirty="0">
                <a:solidFill>
                  <a:srgbClr val="FFFFFF"/>
                </a:solidFill>
              </a:rPr>
              <a:t>where do we go from here…..?</a:t>
            </a:r>
          </a:p>
        </p:txBody>
      </p:sp>
      <p:sp useBgFill="1">
        <p:nvSpPr>
          <p:cNvPr id="13" name="Rectangle 12">
            <a:extLst>
              <a:ext uri="{FF2B5EF4-FFF2-40B4-BE49-F238E27FC236}">
                <a16:creationId xmlns:a16="http://schemas.microsoft.com/office/drawing/2014/main" id="{0249BF42-D05C-4553-9417-7B8695759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654" y="0"/>
            <a:ext cx="691318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idx="1"/>
          </p:nvPr>
        </p:nvSpPr>
        <p:spPr>
          <a:xfrm>
            <a:off x="4821898" y="289560"/>
            <a:ext cx="5827472" cy="6400800"/>
          </a:xfrm>
        </p:spPr>
        <p:txBody>
          <a:bodyPr>
            <a:normAutofit fontScale="62500" lnSpcReduction="20000"/>
          </a:bodyPr>
          <a:lstStyle/>
          <a:p>
            <a:pPr marL="0" indent="0">
              <a:buNone/>
            </a:pPr>
            <a:endParaRPr lang="en-US" sz="2400" dirty="0"/>
          </a:p>
          <a:p>
            <a:r>
              <a:rPr lang="en-US" sz="2500" dirty="0"/>
              <a:t>Community outreach/BBQ –Odawa?</a:t>
            </a:r>
          </a:p>
          <a:p>
            <a:r>
              <a:rPr lang="en-US" sz="2500" dirty="0"/>
              <a:t>Sponsor Children’s Pow Wow March</a:t>
            </a:r>
          </a:p>
          <a:p>
            <a:r>
              <a:rPr lang="en-US" sz="2500" dirty="0"/>
              <a:t>Partner with Indigenous CKCU live on site – Children’s Pow Wow</a:t>
            </a:r>
          </a:p>
          <a:p>
            <a:r>
              <a:rPr lang="en-US" sz="2500" dirty="0"/>
              <a:t>Two Spirited Pow Wow – TBD</a:t>
            </a:r>
          </a:p>
          <a:p>
            <a:r>
              <a:rPr lang="en-US" sz="2500" dirty="0"/>
              <a:t>Movie night-French – TBD</a:t>
            </a:r>
          </a:p>
          <a:p>
            <a:r>
              <a:rPr lang="en-US" sz="2500" dirty="0"/>
              <a:t>Easter Brunch 510 Rideau</a:t>
            </a:r>
          </a:p>
          <a:p>
            <a:r>
              <a:rPr lang="en-US" sz="2500" dirty="0"/>
              <a:t>December 510 Turkey brunch</a:t>
            </a:r>
          </a:p>
          <a:p>
            <a:r>
              <a:rPr lang="en-US" sz="2500" dirty="0"/>
              <a:t>A7G Youth Group</a:t>
            </a:r>
          </a:p>
          <a:p>
            <a:r>
              <a:rPr lang="en-US" sz="2500" dirty="0"/>
              <a:t>May and or June Indigenous Week</a:t>
            </a:r>
          </a:p>
          <a:p>
            <a:r>
              <a:rPr lang="en-US" sz="2500" dirty="0"/>
              <a:t>IEC Committees – outreach IAC membership drive – presentation – develop presentation</a:t>
            </a:r>
          </a:p>
          <a:p>
            <a:r>
              <a:rPr lang="en-US" sz="2500" dirty="0"/>
              <a:t>Pride Parade participation</a:t>
            </a:r>
          </a:p>
          <a:p>
            <a:r>
              <a:rPr lang="en-US" sz="2500" dirty="0"/>
              <a:t>June 20 Summer Solstice – Memorial</a:t>
            </a:r>
          </a:p>
          <a:p>
            <a:r>
              <a:rPr lang="en-US" sz="2500" dirty="0"/>
              <a:t>November 11, 8:45 (Wreath)</a:t>
            </a:r>
          </a:p>
          <a:p>
            <a:r>
              <a:rPr lang="en-US" sz="2500" dirty="0"/>
              <a:t>Skype participation</a:t>
            </a:r>
          </a:p>
          <a:p>
            <a:endParaRPr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742" r="9687"/>
          <a:stretch/>
        </p:blipFill>
        <p:spPr>
          <a:xfrm>
            <a:off x="1085710" y="4021853"/>
            <a:ext cx="2650475" cy="2562629"/>
          </a:xfrm>
          <a:prstGeom prst="rect">
            <a:avLst/>
          </a:prstGeom>
        </p:spPr>
      </p:pic>
    </p:spTree>
    <p:extLst>
      <p:ext uri="{BB962C8B-B14F-4D97-AF65-F5344CB8AC3E}">
        <p14:creationId xmlns:p14="http://schemas.microsoft.com/office/powerpoint/2010/main" val="3287459622"/>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497</Words>
  <Application>Microsoft Office PowerPoint</Application>
  <PresentationFormat>Grand écran</PresentationFormat>
  <Paragraphs>67</Paragraphs>
  <Slides>7</Slides>
  <Notes>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7</vt:i4>
      </vt:variant>
    </vt:vector>
  </HeadingPairs>
  <TitlesOfParts>
    <vt:vector size="12" baseType="lpstr">
      <vt:lpstr>Arial</vt:lpstr>
      <vt:lpstr>Calibri</vt:lpstr>
      <vt:lpstr>Century Schoolbook</vt:lpstr>
      <vt:lpstr>Wingdings 2</vt:lpstr>
      <vt:lpstr>View</vt:lpstr>
      <vt:lpstr>Indigenous Action  Circle  Report 2020</vt:lpstr>
      <vt:lpstr>As Chair of IAC - events</vt:lpstr>
      <vt:lpstr>IAC Working in Community &amp; partners</vt:lpstr>
      <vt:lpstr>IAC Working in Community &amp; partners</vt:lpstr>
      <vt:lpstr>Purpose</vt:lpstr>
      <vt:lpstr> What’s next for 2020</vt:lpstr>
      <vt:lpstr>Plan for 2020   where do we go from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Indigenous Action  Circle  Report 2019</dc:title>
  <dc:creator>Lester Maiczan</dc:creator>
  <cp:lastModifiedBy>Claudine Prophète</cp:lastModifiedBy>
  <cp:revision>11</cp:revision>
  <dcterms:created xsi:type="dcterms:W3CDTF">2019-12-04T01:14:19Z</dcterms:created>
  <dcterms:modified xsi:type="dcterms:W3CDTF">2019-12-18T17:00:07Z</dcterms:modified>
</cp:coreProperties>
</file>